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Josefi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JosefinSans-bold.fntdata"/><Relationship Id="rId14" Type="http://schemas.openxmlformats.org/officeDocument/2006/relationships/font" Target="fonts/JosefinSans-regular.fntdata"/><Relationship Id="rId17" Type="http://schemas.openxmlformats.org/officeDocument/2006/relationships/font" Target="fonts/JosefinSans-boldItalic.fntdata"/><Relationship Id="rId16" Type="http://schemas.openxmlformats.org/officeDocument/2006/relationships/font" Target="fonts/Josefi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cf16901b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cf16901b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cf16901b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cf16901b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cf16901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cf16901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cf16901b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cf16901b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cf16901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cf16901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cf16901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cf16901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cf16901b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cf16901b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98050" y="163275"/>
            <a:ext cx="8520600" cy="14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422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Mars In-Situ Resource </a:t>
            </a:r>
            <a:r>
              <a:rPr lang="en" sz="422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Utilization</a:t>
            </a:r>
            <a:endParaRPr sz="422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422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for Health Applications</a:t>
            </a:r>
            <a:endParaRPr sz="422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08650"/>
            <a:ext cx="85206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5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Santana Solomon, Hikaru Furukawa, Dr. Sara Walker</a:t>
            </a:r>
            <a:endParaRPr b="1" sz="295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Arizona State University</a:t>
            </a:r>
            <a:endParaRPr baseline="30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Arizona NASA Space Grant Consortium Symposium</a:t>
            </a:r>
            <a:endParaRPr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17 April 2021</a:t>
            </a:r>
            <a:endParaRPr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526025" y="163275"/>
            <a:ext cx="1306274" cy="130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450" y="3508270"/>
            <a:ext cx="1117800" cy="14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266200" y="224700"/>
            <a:ext cx="85206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Introduction.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1138500"/>
            <a:ext cx="8520600" cy="28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Central Question: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Are there chemical resources in space environments that can be used to aid human health during space missions?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Josefin Sans"/>
              <a:buChar char="●"/>
            </a:pPr>
            <a:r>
              <a:rPr lang="en" sz="23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Searching for chemical resources on Mars that could be used for human health applications (nutrition, vitamins, etc.)</a:t>
            </a:r>
            <a:endParaRPr sz="23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00" y="3529145"/>
            <a:ext cx="1117800" cy="14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0" y="349400"/>
            <a:ext cx="85206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Objectives.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1314200"/>
            <a:ext cx="8520600" cy="28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Josefin Sans"/>
              <a:buAutoNum type="arabicPeriod"/>
            </a:pPr>
            <a:r>
              <a:rPr lang="en" sz="2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Develop an integrated database of chemical compounds available in-situ in the Martian environment</a:t>
            </a:r>
            <a:endParaRPr sz="2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Josefin Sans"/>
              <a:buAutoNum type="arabicPeriod"/>
            </a:pPr>
            <a:r>
              <a:rPr lang="en" sz="2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Exploring possible biochemistries that can be produced on Mars with a network expansion</a:t>
            </a:r>
            <a:endParaRPr sz="2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Josefin Sans"/>
              <a:buAutoNum type="arabicPeriod"/>
            </a:pPr>
            <a:r>
              <a:rPr lang="en" sz="2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Connecting possible chemical networks on Mars to human health and sustainability</a:t>
            </a:r>
            <a:endParaRPr sz="2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00" y="3460895"/>
            <a:ext cx="1117800" cy="14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311700" y="531375"/>
            <a:ext cx="85206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Methods</a:t>
            </a: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311700" y="1445175"/>
            <a:ext cx="5333400" cy="3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Josefin Sans"/>
              <a:buAutoNum type="arabicPeriod"/>
            </a:pPr>
            <a:r>
              <a:rPr lang="en" sz="2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Literature review to create chemical database (~25 papers)</a:t>
            </a:r>
            <a:endParaRPr sz="22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Josefin Sans"/>
              <a:buAutoNum type="arabicPeriod"/>
            </a:pPr>
            <a:r>
              <a:rPr lang="en" sz="2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KEGG Database used to associate chemicals with biochemical reactions</a:t>
            </a:r>
            <a:endParaRPr sz="22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Josefin Sans"/>
              <a:buAutoNum type="arabicPeriod"/>
            </a:pPr>
            <a:r>
              <a:rPr lang="en" sz="2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Perform network expansion + compare results with list of biochemicals necessary for human nutrition and health</a:t>
            </a:r>
            <a:endParaRPr sz="22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00" y="3460895"/>
            <a:ext cx="1117800" cy="14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 b="0" l="13934" r="0" t="0"/>
          <a:stretch/>
        </p:blipFill>
        <p:spPr>
          <a:xfrm>
            <a:off x="5645050" y="278388"/>
            <a:ext cx="3048075" cy="38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ctrTitle"/>
          </p:nvPr>
        </p:nvSpPr>
        <p:spPr>
          <a:xfrm>
            <a:off x="311700" y="531375"/>
            <a:ext cx="85206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Results</a:t>
            </a: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00" y="3460895"/>
            <a:ext cx="1117800" cy="14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9136" y="1331452"/>
            <a:ext cx="3898458" cy="28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115488"/>
            <a:ext cx="2242851" cy="26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2175" y="272975"/>
            <a:ext cx="1867000" cy="29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ctrTitle"/>
          </p:nvPr>
        </p:nvSpPr>
        <p:spPr>
          <a:xfrm>
            <a:off x="311700" y="400425"/>
            <a:ext cx="85206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Future Directions</a:t>
            </a: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311700" y="1314225"/>
            <a:ext cx="8520600" cy="28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Finish inputting chemical seeds into network expansion code from KEGG database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Sort chemical seeds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Create a Reaxys network expansion code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Explore use of planetary chemistry for in-situ microbiology and pharmacology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3250" y="3662150"/>
            <a:ext cx="1060750" cy="14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ctrTitle"/>
          </p:nvPr>
        </p:nvSpPr>
        <p:spPr>
          <a:xfrm>
            <a:off x="311700" y="531375"/>
            <a:ext cx="85206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Acknowledgements</a:t>
            </a: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1" name="Google Shape;101;p19"/>
          <p:cNvSpPr txBox="1"/>
          <p:nvPr>
            <p:ph idx="1" type="subTitle"/>
          </p:nvPr>
        </p:nvSpPr>
        <p:spPr>
          <a:xfrm>
            <a:off x="311700" y="1587175"/>
            <a:ext cx="8520600" cy="28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●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Thank you to: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Dr. Sara Walker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Hikaru Furukawa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John Malloy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Alexa Drew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ASU Emergence Lab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ASU/NASA Space Grant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ASU School of Earth and Space Exploration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Josefin Sans"/>
              <a:buChar char="○"/>
            </a:pPr>
            <a:r>
              <a:rPr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ASU College of Health Solutions</a:t>
            </a:r>
            <a:endParaRPr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00" y="3460895"/>
            <a:ext cx="1117800" cy="14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ctrTitle"/>
          </p:nvPr>
        </p:nvSpPr>
        <p:spPr>
          <a:xfrm>
            <a:off x="2678700" y="2114850"/>
            <a:ext cx="37866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Thank you!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00" y="3460895"/>
            <a:ext cx="1117800" cy="14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